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notesSlides/_rels/notesSlide19.xml.rels" ContentType="application/vnd.openxmlformats-package.relationships+xml"/>
  <Override PartName="/ppt/notesSlides/notesSlide19.xml" ContentType="application/vnd.openxmlformats-officedocument.presentationml.notesSlide+xml"/>
  <Override PartName="/ppt/media/image11.jpeg" ContentType="image/jpeg"/>
  <Override PartName="/ppt/media/image10.jpeg" ContentType="image/jpeg"/>
  <Override PartName="/ppt/media/image9.jpeg" ContentType="image/jpeg"/>
  <Override PartName="/ppt/media/image8.jpeg" ContentType="image/jpeg"/>
  <Override PartName="/ppt/media/image7.jpeg" ContentType="image/jpeg"/>
  <Override PartName="/ppt/media/image2.jpeg" ContentType="image/jpeg"/>
  <Override PartName="/ppt/media/image1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28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E846F506-50F6-44D0-B76E-E754C09E49DF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Hi, can I speak with you privately?”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That's not appropriate.”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They asked you to stop.”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This is a private venue.”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63804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5040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178D481E-01A2-4F5C-B871-3FAB6BBF2602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Incident Response Training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CC NC-BY-SA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Otter Tech LLC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sharp@otter.technology</a:t>
            </a:r>
            <a:endParaRPr b="0" lang="en-US" sz="3200" spc="-1" strike="noStrike">
              <a:latin typeface="Arial"/>
            </a:endParaRPr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Bias in Receiving</a:t>
            </a:r>
            <a:br/>
            <a:r>
              <a:rPr b="0" lang="en-US" sz="4400" spc="-1" strike="noStrike">
                <a:latin typeface="Arial"/>
              </a:rPr>
              <a:t>Incident Reports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Responders gathered different information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Reporters have different lived experiences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Don't use "judgment" words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Watch yourself for defensiveness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cautious about empathy for reported person</a:t>
            </a:r>
            <a:endParaRPr b="0" lang="en-US" sz="3200" spc="-1" strike="noStrike">
              <a:latin typeface="Arial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Microaggressions</a:t>
            </a:r>
            <a:br/>
            <a:r>
              <a:rPr b="0" lang="en-US" sz="4400" spc="-1" strike="noStrike">
                <a:latin typeface="Arial"/>
              </a:rPr>
              <a:t>&amp; Trust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Unconscious bias made invisible by privilege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Death by 1,000 paper cuts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Emotional labor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People often over-react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Different lived experiences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8" name="" descr=""/>
          <p:cNvPicPr/>
          <p:nvPr/>
        </p:nvPicPr>
        <p:blipFill>
          <a:blip r:embed="rId1"/>
          <a:stretch/>
        </p:blipFill>
        <p:spPr>
          <a:xfrm>
            <a:off x="6495120" y="2428560"/>
            <a:ext cx="2509200" cy="2509200"/>
          </a:xfrm>
          <a:prstGeom prst="rect">
            <a:avLst/>
          </a:prstGeom>
          <a:ln>
            <a:noFill/>
          </a:ln>
        </p:spPr>
      </p:pic>
      <p:sp>
        <p:nvSpPr>
          <p:cNvPr id="69" name="TextShape 3"/>
          <p:cNvSpPr txBox="1"/>
          <p:nvPr/>
        </p:nvSpPr>
        <p:spPr>
          <a:xfrm>
            <a:off x="6552360" y="5054400"/>
            <a:ext cx="2395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CC BY Andrew McGill</a:t>
            </a: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Intent is Not Magic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Ignorance is no excuse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Actions have impact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 tone policing victims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Reverse racism isn't real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 “I'm sorry if I hurt you”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5937840" y="1939680"/>
            <a:ext cx="3806640" cy="2855520"/>
          </a:xfrm>
          <a:prstGeom prst="rect">
            <a:avLst/>
          </a:prstGeom>
          <a:ln>
            <a:noFill/>
          </a:ln>
        </p:spPr>
      </p:pic>
      <p:sp>
        <p:nvSpPr>
          <p:cNvPr id="73" name="TextShape 3"/>
          <p:cNvSpPr txBox="1"/>
          <p:nvPr/>
        </p:nvSpPr>
        <p:spPr>
          <a:xfrm>
            <a:off x="6611760" y="4912560"/>
            <a:ext cx="24591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1800" spc="-1" strike="noStrike">
                <a:latin typeface="Arial"/>
              </a:rPr>
              <a:t>CC BY Fabricio Zuardi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(modified)</a:t>
            </a: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Personal Conflicts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5" name="TextShape 2"/>
          <p:cNvSpPr txBox="1"/>
          <p:nvPr/>
        </p:nvSpPr>
        <p:spPr>
          <a:xfrm>
            <a:off x="504000" y="1769040"/>
            <a:ext cx="9071640" cy="508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Not all conflicts will be a</a:t>
            </a:r>
            <a:br/>
            <a:r>
              <a:rPr b="0" lang="en-US" sz="3200" spc="-1" strike="noStrike">
                <a:latin typeface="Arial"/>
              </a:rPr>
              <a:t>Code of Conduct violation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Is this part of a larger</a:t>
            </a:r>
            <a:br/>
            <a:r>
              <a:rPr b="0" lang="en-US" sz="3200" spc="-1" strike="noStrike">
                <a:latin typeface="Arial"/>
              </a:rPr>
              <a:t>pattern of behavior?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Other examples of</a:t>
            </a:r>
            <a:br/>
            <a:r>
              <a:rPr b="0" lang="en-US" sz="3200" spc="-1" strike="noStrike">
                <a:latin typeface="Arial"/>
              </a:rPr>
              <a:t>emotional or verbal abuse?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Possible resolutions: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Ask not to contact each other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Assign different areas of work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Assign different evening events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Attend on different years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76" name="TextShape 3"/>
          <p:cNvSpPr txBox="1"/>
          <p:nvPr/>
        </p:nvSpPr>
        <p:spPr>
          <a:xfrm>
            <a:off x="6634080" y="4777200"/>
            <a:ext cx="2485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CC BY Martha Soukup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6013440" y="1730880"/>
            <a:ext cx="3632400" cy="2824560"/>
          </a:xfrm>
          <a:prstGeom prst="rect">
            <a:avLst/>
          </a:prstGeom>
          <a:ln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False Reporting:</a:t>
            </a:r>
            <a:br/>
            <a:r>
              <a:rPr b="0" lang="en-US" sz="4400" spc="-1" strike="noStrike">
                <a:latin typeface="Arial"/>
              </a:rPr>
              <a:t>Power Dynamics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does a reporter</a:t>
            </a:r>
            <a:br/>
            <a:r>
              <a:rPr b="0" lang="en-US" sz="3200" spc="-1" strike="noStrike">
                <a:latin typeface="Arial"/>
              </a:rPr>
              <a:t>have to lose?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Reputation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Career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Financial support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Safety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Mental health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does the reported</a:t>
            </a:r>
            <a:br/>
            <a:r>
              <a:rPr b="0" lang="en-US" sz="3200" spc="-1" strike="noStrike">
                <a:latin typeface="Arial"/>
              </a:rPr>
              <a:t>person have to lose?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80" name="" descr=""/>
          <p:cNvPicPr/>
          <p:nvPr/>
        </p:nvPicPr>
        <p:blipFill>
          <a:blip r:embed="rId1"/>
          <a:srcRect l="7929" t="0" r="2495" b="25350"/>
          <a:stretch/>
        </p:blipFill>
        <p:spPr>
          <a:xfrm>
            <a:off x="6401160" y="2449440"/>
            <a:ext cx="3291480" cy="2742840"/>
          </a:xfrm>
          <a:prstGeom prst="rect">
            <a:avLst/>
          </a:prstGeom>
          <a:ln>
            <a:noFill/>
          </a:ln>
        </p:spPr>
      </p:pic>
      <p:sp>
        <p:nvSpPr>
          <p:cNvPr id="81" name="TextShape 3"/>
          <p:cNvSpPr txBox="1"/>
          <p:nvPr/>
        </p:nvSpPr>
        <p:spPr>
          <a:xfrm>
            <a:off x="6743520" y="5292720"/>
            <a:ext cx="2407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CC BY Adam Lehman</a:t>
            </a: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Review All Reports</a:t>
            </a:r>
            <a:br/>
            <a:r>
              <a:rPr b="0" lang="en-US" sz="4400" spc="-1" strike="noStrike">
                <a:latin typeface="Arial"/>
              </a:rPr>
              <a:t>Carefully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Microaggressions are under reported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Does a report “punch up”</a:t>
            </a:r>
            <a:br/>
            <a:r>
              <a:rPr b="0" lang="en-US" sz="3200" spc="-1" strike="noStrike">
                <a:latin typeface="Arial"/>
              </a:rPr>
              <a:t>or “punch down”?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Assume good intent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Don't victim blame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Don't assume a friend</a:t>
            </a:r>
            <a:br/>
            <a:r>
              <a:rPr b="0" lang="en-US" sz="3200" spc="-1" strike="noStrike">
                <a:latin typeface="Arial"/>
              </a:rPr>
              <a:t>is innocent or had good intent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rcRect l="7929" t="0" r="2495" b="25350"/>
          <a:stretch/>
        </p:blipFill>
        <p:spPr>
          <a:xfrm>
            <a:off x="6400800" y="2449440"/>
            <a:ext cx="3291480" cy="2742840"/>
          </a:xfrm>
          <a:prstGeom prst="rect">
            <a:avLst/>
          </a:prstGeom>
          <a:ln>
            <a:noFill/>
          </a:ln>
        </p:spPr>
      </p:pic>
      <p:sp>
        <p:nvSpPr>
          <p:cNvPr id="85" name="TextShape 3"/>
          <p:cNvSpPr txBox="1"/>
          <p:nvPr/>
        </p:nvSpPr>
        <p:spPr>
          <a:xfrm>
            <a:off x="6743160" y="5292720"/>
            <a:ext cx="2407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CC BY Adam Lehman</a:t>
            </a: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(Break?)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on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Incident Reports</a:t>
            </a:r>
            <a:endParaRPr b="0" lang="en-US" sz="3200" spc="-1" strike="noStrike">
              <a:latin typeface="Arial"/>
            </a:endParaRPr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Evaluating Risk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88" name="Table 2"/>
          <p:cNvGraphicFramePr/>
          <p:nvPr/>
        </p:nvGraphicFramePr>
        <p:xfrm>
          <a:off x="239760" y="1371600"/>
          <a:ext cx="9600480" cy="4878360"/>
        </p:xfrm>
        <a:graphic>
          <a:graphicData uri="http://schemas.openxmlformats.org/drawingml/2006/table">
            <a:tbl>
              <a:tblPr/>
              <a:tblGrid>
                <a:gridCol w="1553040"/>
                <a:gridCol w="3950280"/>
                <a:gridCol w="4097520"/>
              </a:tblGrid>
              <a:tr h="6663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10456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Microaggression in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conversation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Microaggression in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private message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Attendee has past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sexual assault</a:t>
                      </a:r>
                      <a:br/>
                      <a:r>
                        <a:rPr b="0" lang="en-US" sz="2600" spc="-1" strike="noStrike">
                          <a:latin typeface="Arial"/>
                        </a:rPr>
                        <a:t>allegations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Contributor repeatedly pushes boundaries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</a:tr>
              <a:tr h="210780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Racist or sexist joke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during presentation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Inappropriate joke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on a public channel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Ongoing</a:t>
                      </a:r>
                      <a:br/>
                      <a:r>
                        <a:rPr b="0" lang="en-US" sz="2600" spc="-1" strike="noStrike">
                          <a:latin typeface="Arial"/>
                        </a:rPr>
                        <a:t>harassment or stalking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Online harassment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campaign or doxxing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3333"/>
                    </a:solidFill>
                  </a:tcPr>
                </a:tc>
              </a:tr>
            </a:tbl>
          </a:graphicData>
        </a:graphic>
      </p:graphicFrame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Deciding Response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90" name="Table 2"/>
          <p:cNvGraphicFramePr/>
          <p:nvPr/>
        </p:nvGraphicFramePr>
        <p:xfrm>
          <a:off x="239760" y="1371600"/>
          <a:ext cx="9600480" cy="4878360"/>
        </p:xfrm>
        <a:graphic>
          <a:graphicData uri="http://schemas.openxmlformats.org/drawingml/2006/table">
            <a:tbl>
              <a:tblPr/>
              <a:tblGrid>
                <a:gridCol w="1553040"/>
                <a:gridCol w="3950280"/>
                <a:gridCol w="4097520"/>
              </a:tblGrid>
              <a:tr h="6663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 Risk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10456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Low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“</a:t>
                      </a:r>
                      <a:r>
                        <a:rPr b="0" lang="en-US" sz="2800" spc="-1" strike="noStrike">
                          <a:latin typeface="Arial"/>
                        </a:rPr>
                        <a:t>That's not appropriate.”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“</a:t>
                      </a:r>
                      <a:r>
                        <a:rPr b="0" lang="en-US" sz="2800" spc="-1" strike="noStrike">
                          <a:latin typeface="Arial"/>
                        </a:rPr>
                        <a:t>You will be removed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if you continue”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Create safety plan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Monitor and document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patterns of behavior,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possibly warn or ban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</a:tr>
              <a:tr h="210780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High</a:t>
                      </a:r>
                      <a:endParaRPr b="0" lang="en-US" sz="2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600" spc="-1" strike="noStrike">
                          <a:latin typeface="Arial"/>
                        </a:rPr>
                        <a:t>Impact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Reprimand or removal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Public response from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staff or organization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Coordinated planning</a:t>
                      </a:r>
                      <a:br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Additional resources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endParaRPr b="0" lang="en-US" sz="2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US" sz="2800" spc="-1" strike="noStrike">
                          <a:latin typeface="Arial"/>
                        </a:rPr>
                        <a:t>Reach out to others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3333"/>
                    </a:solidFill>
                  </a:tcPr>
                </a:tc>
              </a:tr>
            </a:tbl>
          </a:graphicData>
        </a:graphic>
      </p:graphicFrame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Following up with</a:t>
            </a:r>
            <a:br/>
            <a:r>
              <a:rPr b="0" lang="en-US" sz="4400" spc="-1" strike="noStrike">
                <a:latin typeface="Arial"/>
              </a:rPr>
              <a:t>the reported person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Find a private place (or send a private email)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Repeat the facts with specific examples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Let them respond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Focus on the impact on the reporter(s)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Reiterate the consequences of their behavior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Don't reassure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Don't let them contact reporter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Give them a concrete plan of action for</a:t>
            </a:r>
            <a:br/>
            <a:r>
              <a:rPr b="0" lang="en-US" sz="3200" spc="-1" strike="noStrike">
                <a:latin typeface="Arial"/>
              </a:rPr>
              <a:t>modifying their behavior</a:t>
            </a:r>
            <a:endParaRPr b="0" lang="en-US" sz="3200" spc="-1" strike="noStrike"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Introductions: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Name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Pronouns you use</a:t>
            </a: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and what events you organize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or what community you lead</a:t>
            </a:r>
            <a:endParaRPr b="0" lang="en-US" sz="3200" spc="-1" strike="noStrike">
              <a:latin typeface="Arial"/>
            </a:endParaRPr>
          </a:p>
        </p:txBody>
      </p:sp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Example: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with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the Reported Person</a:t>
            </a:r>
            <a:endParaRPr b="0" lang="en-US" sz="3200" spc="-1" strike="noStrike">
              <a:latin typeface="Arial"/>
            </a:endParaRPr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Practice: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Following up with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the Reported Person</a:t>
            </a:r>
            <a:endParaRPr b="0" lang="en-US" sz="3200" spc="-1" strike="noStrike">
              <a:latin typeface="Arial"/>
            </a:endParaRPr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Following up</a:t>
            </a:r>
            <a:br/>
            <a:r>
              <a:rPr b="0" lang="en-US" sz="4400" spc="-1" strike="noStrike">
                <a:latin typeface="Arial"/>
              </a:rPr>
              <a:t>with reporters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Follow up is optional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Try to talk to everyone impacted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May need a public statement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Whisper networks exist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Don't justify your actions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Document the incident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May need to notify volunteers</a:t>
            </a:r>
            <a:endParaRPr b="0" lang="en-US" sz="3200" spc="-1" strike="noStrike">
              <a:latin typeface="Arial"/>
            </a:endParaRPr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Advanced Topics</a:t>
            </a:r>
            <a:endParaRPr b="0" lang="en-US" sz="3200" spc="-1" strike="noStrike">
              <a:latin typeface="Arial"/>
            </a:endParaRPr>
          </a:p>
        </p:txBody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Dealing with</a:t>
            </a:r>
            <a:br/>
            <a:r>
              <a:rPr b="0" lang="en-US" sz="4400" spc="-1" strike="noStrike">
                <a:latin typeface="Arial"/>
              </a:rPr>
              <a:t>Unwelcome Attendees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You aren’t permitted to attend the conference”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Don’t provide details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them to leave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This is a private venue”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Get onsite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 for trespassing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Know your local</a:t>
            </a:r>
            <a:br/>
            <a:r>
              <a:rPr b="0" lang="en-US" sz="3200" spc="-1" strike="noStrike">
                <a:latin typeface="Arial"/>
              </a:rPr>
              <a:t>trespassing laws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6232320" y="2401200"/>
            <a:ext cx="3364200" cy="2512800"/>
          </a:xfrm>
          <a:prstGeom prst="rect">
            <a:avLst/>
          </a:prstGeom>
          <a:ln>
            <a:noFill/>
          </a:ln>
        </p:spPr>
      </p:pic>
      <p:sp>
        <p:nvSpPr>
          <p:cNvPr id="101" name="TextShape 3"/>
          <p:cNvSpPr txBox="1"/>
          <p:nvPr/>
        </p:nvSpPr>
        <p:spPr>
          <a:xfrm>
            <a:off x="6823440" y="4982400"/>
            <a:ext cx="21816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CC BY Mike Mozart</a:t>
            </a: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Dealing with</a:t>
            </a:r>
            <a:br/>
            <a:r>
              <a:rPr b="0" lang="en-US" sz="4400" spc="-1" strike="noStrike">
                <a:latin typeface="Arial"/>
              </a:rPr>
              <a:t>Weapons Policy Violations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Weapons are not allowed at our conference”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them to leave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Come back without the weapon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 not argue, be firm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staff, response team, security to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there is a safety risk, call 911</a:t>
            </a:r>
            <a:endParaRPr b="0" lang="en-US" sz="3200" spc="-1" strike="noStrike">
              <a:latin typeface="Arial"/>
            </a:endParaRPr>
          </a:p>
        </p:txBody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Conflicts of Interest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5" name="TextShape 2"/>
          <p:cNvSpPr txBox="1"/>
          <p:nvPr/>
        </p:nvSpPr>
        <p:spPr>
          <a:xfrm>
            <a:off x="504000" y="1769040"/>
            <a:ext cx="9071640" cy="508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Is anyone a friend or coworker?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conference staff or volunteers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incident response team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papers committee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sponsors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Review leadership positions</a:t>
            </a:r>
            <a:br/>
            <a:r>
              <a:rPr b="0" lang="en-US" sz="3200" spc="-1" strike="noStrike">
                <a:latin typeface="Arial"/>
              </a:rPr>
              <a:t>for potential leaks: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other incident responders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volunteers &amp; staff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papers committee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board members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/>
          <a:srcRect l="37131" t="0" r="5477" b="0"/>
          <a:stretch/>
        </p:blipFill>
        <p:spPr>
          <a:xfrm>
            <a:off x="6841440" y="1803240"/>
            <a:ext cx="2986560" cy="3802680"/>
          </a:xfrm>
          <a:prstGeom prst="rect">
            <a:avLst/>
          </a:prstGeom>
          <a:ln>
            <a:noFill/>
          </a:ln>
        </p:spPr>
      </p:pic>
      <p:sp>
        <p:nvSpPr>
          <p:cNvPr id="107" name="TextShape 3"/>
          <p:cNvSpPr txBox="1"/>
          <p:nvPr/>
        </p:nvSpPr>
        <p:spPr>
          <a:xfrm>
            <a:off x="7025400" y="5713200"/>
            <a:ext cx="2619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CC BY Jay Weldenbach</a:t>
            </a: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Confidentiality Issues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Reporter fears retaliation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NDAs &amp; severance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Police Investigation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Limit incident docs access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Ask around (discretely)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Often multiple incidents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Other grounds to dismiss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"/>
          <a:srcRect l="24163" t="27407" r="26849" b="26200"/>
          <a:stretch/>
        </p:blipFill>
        <p:spPr>
          <a:xfrm>
            <a:off x="5820480" y="1764360"/>
            <a:ext cx="4023720" cy="2533320"/>
          </a:xfrm>
          <a:prstGeom prst="rect">
            <a:avLst/>
          </a:prstGeom>
          <a:ln>
            <a:noFill/>
          </a:ln>
        </p:spPr>
      </p:pic>
      <p:sp>
        <p:nvSpPr>
          <p:cNvPr id="111" name="TextShape 3"/>
          <p:cNvSpPr txBox="1"/>
          <p:nvPr/>
        </p:nvSpPr>
        <p:spPr>
          <a:xfrm>
            <a:off x="6814080" y="4453200"/>
            <a:ext cx="2509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CC BY Casey Marshall</a:t>
            </a: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Known Harassers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Not just internet trolls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Stalkers do show up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Power plays &amp; disruption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Have a mitigation plan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Strict confidentiality plan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Ensure attendee safety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14" name="TextShape 3"/>
          <p:cNvSpPr txBox="1"/>
          <p:nvPr/>
        </p:nvSpPr>
        <p:spPr>
          <a:xfrm>
            <a:off x="6274080" y="4993200"/>
            <a:ext cx="26924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CC BY Paul VanDerWerf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6244200" y="1715040"/>
            <a:ext cx="2802600" cy="313128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Ground Rules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9" name="TextShape 2"/>
          <p:cNvSpPr txBox="1"/>
          <p:nvPr/>
        </p:nvSpPr>
        <p:spPr>
          <a:xfrm>
            <a:off x="4248000" y="1769040"/>
            <a:ext cx="55310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This is a safe(r) space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are asked to stop, you will stop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You may leave at any time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 open to new knowledge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Acknowledge different lived experiences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348840" y="1757520"/>
            <a:ext cx="3757680" cy="2504880"/>
          </a:xfrm>
          <a:prstGeom prst="rect">
            <a:avLst/>
          </a:prstGeom>
          <a:ln>
            <a:noFill/>
          </a:ln>
        </p:spPr>
      </p:pic>
      <p:sp>
        <p:nvSpPr>
          <p:cNvPr id="51" name="TextShape 3"/>
          <p:cNvSpPr txBox="1"/>
          <p:nvPr/>
        </p:nvSpPr>
        <p:spPr>
          <a:xfrm>
            <a:off x="1097280" y="4426920"/>
            <a:ext cx="24591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1800" spc="-1" strike="noStrike">
                <a:latin typeface="Arial"/>
              </a:rPr>
              <a:t>CC BY Steve Johnson</a:t>
            </a: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Agenda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Who is an incident responder?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Taking an incident report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Practice 1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Responding to a report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Practice 2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Advanced topics, questions,</a:t>
            </a:r>
            <a:br/>
            <a:r>
              <a:rPr b="0" lang="en-US" sz="3200" spc="-1" strike="noStrike">
                <a:latin typeface="Arial"/>
              </a:rPr>
              <a:t>and/or more practice</a:t>
            </a:r>
            <a:endParaRPr b="0" lang="en-US" sz="3200" spc="-1" strike="noStrike">
              <a:latin typeface="Arial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Who is an</a:t>
            </a:r>
            <a:br/>
            <a:r>
              <a:rPr b="0" lang="en-US" sz="4400" spc="-1" strike="noStrike">
                <a:latin typeface="Arial"/>
              </a:rPr>
              <a:t>incident responder?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5" name="TextShape 2"/>
          <p:cNvSpPr txBox="1"/>
          <p:nvPr/>
        </p:nvSpPr>
        <p:spPr>
          <a:xfrm>
            <a:off x="504000" y="1769040"/>
            <a:ext cx="47995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Takes incident reports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Assesses the situation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Finds additional help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Resolves the incident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Responds to those impacted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Communicates incident to other staff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5304240" y="1828800"/>
            <a:ext cx="4246560" cy="2834640"/>
          </a:xfrm>
          <a:prstGeom prst="rect">
            <a:avLst/>
          </a:prstGeom>
          <a:ln>
            <a:noFill/>
          </a:ln>
        </p:spPr>
      </p:pic>
      <p:sp>
        <p:nvSpPr>
          <p:cNvPr id="57" name="TextShape 3"/>
          <p:cNvSpPr txBox="1"/>
          <p:nvPr/>
        </p:nvSpPr>
        <p:spPr>
          <a:xfrm>
            <a:off x="6216120" y="4916160"/>
            <a:ext cx="26863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1800" spc="-1" strike="noStrike">
                <a:latin typeface="Arial"/>
              </a:rPr>
              <a:t>CC BY Open Knowledge</a:t>
            </a: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Taking an Incident Report:</a:t>
            </a:r>
            <a:br/>
            <a:r>
              <a:rPr b="1" lang="en-US" sz="4400" spc="-1" strike="noStrike">
                <a:latin typeface="Arial"/>
              </a:rPr>
              <a:t>LASER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r>
              <a:rPr b="0" lang="en-US" sz="3200" spc="-1" strike="noStrike">
                <a:latin typeface="Arial"/>
              </a:rPr>
              <a:t>Before: Go to a quiet, private place</a:t>
            </a:r>
            <a:br/>
            <a:r>
              <a:rPr b="0" lang="en-US" sz="3200" spc="-1" strike="noStrike">
                <a:latin typeface="Arial"/>
              </a:rPr>
              <a:t>	</a:t>
            </a:r>
            <a:r>
              <a:rPr b="0" lang="en-US" sz="3200" spc="-1" strike="noStrike">
                <a:latin typeface="Arial"/>
              </a:rPr>
              <a:t>	</a:t>
            </a:r>
            <a:r>
              <a:rPr b="0" lang="en-US" sz="3200" spc="-1" strike="noStrike">
                <a:latin typeface="Arial"/>
              </a:rPr>
              <a:t>	</a:t>
            </a:r>
            <a:r>
              <a:rPr b="0" lang="en-US" sz="3200" spc="-1" strike="noStrike">
                <a:latin typeface="Arial"/>
              </a:rPr>
              <a:t>(or private message/email)</a:t>
            </a:r>
            <a:endParaRPr b="0" lang="en-US" sz="3200" spc="-1" strike="noStrike">
              <a:latin typeface="Arial"/>
            </a:endParaRPr>
          </a:p>
          <a:p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Listen</a:t>
            </a:r>
            <a:r>
              <a:rPr b="0" lang="en-US" sz="3200" spc="-1" strike="noStrike">
                <a:latin typeface="Arial"/>
              </a:rPr>
              <a:t> without judgment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Ask</a:t>
            </a:r>
            <a:r>
              <a:rPr b="0" lang="en-US" sz="3200" spc="-1" strike="noStrike">
                <a:latin typeface="Arial"/>
              </a:rPr>
              <a:t> clarifying questions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Seek</a:t>
            </a:r>
            <a:r>
              <a:rPr b="0" lang="en-US" sz="3200" spc="-1" strike="noStrike">
                <a:latin typeface="Arial"/>
              </a:rPr>
              <a:t> assistance or resources as needed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Ensure</a:t>
            </a:r>
            <a:r>
              <a:rPr b="0" lang="en-US" sz="3200" spc="-1" strike="noStrike">
                <a:latin typeface="Arial"/>
              </a:rPr>
              <a:t> everyone is safe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Report</a:t>
            </a:r>
            <a:r>
              <a:rPr b="0" lang="en-US" sz="3200" spc="-1" strike="noStrike">
                <a:latin typeface="Arial"/>
              </a:rPr>
              <a:t> or </a:t>
            </a:r>
            <a:r>
              <a:rPr b="1" lang="en-US" sz="3200" spc="-1" strike="noStrike">
                <a:latin typeface="Arial"/>
              </a:rPr>
              <a:t>Respond</a:t>
            </a:r>
            <a:r>
              <a:rPr b="0" lang="en-US" sz="3200" spc="-1" strike="noStrike">
                <a:latin typeface="Arial"/>
              </a:rPr>
              <a:t> to the incident</a:t>
            </a:r>
            <a:endParaRPr b="0" lang="en-US" sz="3200" spc="-1" strike="noStrike">
              <a:latin typeface="Arial"/>
            </a:endParaRPr>
          </a:p>
          <a:p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After: Thank reporter for reporting the incident</a:t>
            </a:r>
            <a:endParaRPr b="0" lang="en-US" sz="3200" spc="-1" strike="noStrike">
              <a:latin typeface="Arial"/>
            </a:endParaRPr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Example: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Receiving Reports</a:t>
            </a:r>
            <a:endParaRPr b="0" lang="en-US" sz="3200" spc="-1" strike="noStrike">
              <a:latin typeface="Arial"/>
            </a:endParaRPr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Practice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Receiving Reports</a:t>
            </a:r>
            <a:endParaRPr b="0" lang="en-US" sz="3200" spc="-1" strike="noStrike">
              <a:latin typeface="Arial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Incident Report</a:t>
            </a:r>
            <a:br/>
            <a:r>
              <a:rPr b="0" lang="en-US" sz="4400" spc="-1" strike="noStrike">
                <a:latin typeface="Arial"/>
              </a:rPr>
              <a:t>Practice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Group discussion: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describe the incident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any additional witnesses?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any additional details?</a:t>
            </a:r>
            <a:endParaRPr b="0" lang="en-US" sz="2800" spc="-1" strike="noStrike"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000000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000000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2293</TotalTime>
  <Application>LibreOffice/5.4.4.2$Linux_X86_64 LibreOffice_project/40m0$Build-2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2017-01-04T07:50:07Z</dcterms:created>
  <dc:creator>sarah </dc:creator>
  <dc:description/>
  <dc:language>en-US</dc:language>
  <cp:lastModifiedBy>Sarah Sharp</cp:lastModifiedBy>
  <dcterms:modified xsi:type="dcterms:W3CDTF">2018-03-15T10:52:24Z</dcterms:modified>
  <cp:revision>98</cp:revision>
  <dc:subject/>
  <dc:title/>
</cp:coreProperties>
</file>